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2" r:id="rId2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1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ng Steve" initials="HS" lastIdx="3" clrIdx="0">
    <p:extLst>
      <p:ext uri="{19B8F6BF-5375-455C-9EA6-DF929625EA0E}">
        <p15:presenceInfo xmlns:p15="http://schemas.microsoft.com/office/powerpoint/2012/main" userId="fb085bc377cfadee" providerId="Windows Live"/>
      </p:ext>
    </p:extLst>
  </p:cmAuthor>
  <p:cmAuthor id="2" name="Brandon Le" initials="BL" lastIdx="3" clrIdx="1">
    <p:extLst>
      <p:ext uri="{19B8F6BF-5375-455C-9EA6-DF929625EA0E}">
        <p15:presenceInfo xmlns:p15="http://schemas.microsoft.com/office/powerpoint/2012/main" userId="Brandon Le" providerId="None"/>
      </p:ext>
    </p:extLst>
  </p:cmAuthor>
  <p:cmAuthor id="3" name="Brandon Le" initials="BL [2]" lastIdx="1" clrIdx="2">
    <p:extLst>
      <p:ext uri="{19B8F6BF-5375-455C-9EA6-DF929625EA0E}">
        <p15:presenceInfo xmlns:p15="http://schemas.microsoft.com/office/powerpoint/2012/main" userId="913743a0d82590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8"/>
    <p:restoredTop sz="91837" autoAdjust="0"/>
  </p:normalViewPr>
  <p:slideViewPr>
    <p:cSldViewPr snapToGrid="0">
      <p:cViewPr varScale="1">
        <p:scale>
          <a:sx n="114" d="100"/>
          <a:sy n="114" d="100"/>
        </p:scale>
        <p:origin x="4280" y="168"/>
      </p:cViewPr>
      <p:guideLst>
        <p:guide orient="horz" pos="3191"/>
        <p:guide pos="2448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CC41CA-9ADB-411E-A367-FE07DD7E7B0C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8D11F1-BF4D-48A7-A074-C1D256B57D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6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1pPr>
    <a:lvl2pPr marL="493319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2pPr>
    <a:lvl3pPr marL="986638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3pPr>
    <a:lvl4pPr marL="1479956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4pPr>
    <a:lvl5pPr marL="1973275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5pPr>
    <a:lvl6pPr marL="2466594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6pPr>
    <a:lvl7pPr marL="2959913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7pPr>
    <a:lvl8pPr marL="3453232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8pPr>
    <a:lvl9pPr marL="3946550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05063" y="1200150"/>
            <a:ext cx="2505075" cy="32400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11F1-BF4D-48A7-A074-C1D256B57D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29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2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5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84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3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76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2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1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6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30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EB3D-09BE-4C60-A5D1-DF86B6122DA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7B7F-3302-45E0-94FA-108FBD1FF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9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F6C71DC8-2CBB-6DAD-9A2E-FCAC3C745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06" y="2344674"/>
            <a:ext cx="5821056" cy="3266259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215955F8-0174-C046-8D66-ADC9A2EA0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1" b="21161"/>
          <a:stretch>
            <a:fillRect/>
          </a:stretch>
        </p:blipFill>
        <p:spPr>
          <a:xfrm>
            <a:off x="437089" y="234784"/>
            <a:ext cx="1836679" cy="5885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3088B82-0024-4ECB-8F45-651B5FEFE386}"/>
              </a:ext>
            </a:extLst>
          </p:cNvPr>
          <p:cNvSpPr txBox="1"/>
          <p:nvPr/>
        </p:nvSpPr>
        <p:spPr>
          <a:xfrm>
            <a:off x="349416" y="756191"/>
            <a:ext cx="3423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T Commons Medium" panose="02000806040000020004" pitchFamily="2" charset="77"/>
              </a:rPr>
              <a:t>INFINIBAR Hexagon Flat Connector Data Sheet</a:t>
            </a:r>
            <a:endParaRPr lang="zh-CN" altLang="en-US" sz="2000" b="1" dirty="0">
              <a:latin typeface="TT Commons Medium" panose="02000806040000020004" pitchFamily="2" charset="77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B07E05A-FA1A-4F3D-8D5B-924474664CF2}"/>
              </a:ext>
            </a:extLst>
          </p:cNvPr>
          <p:cNvSpPr txBox="1"/>
          <p:nvPr/>
        </p:nvSpPr>
        <p:spPr>
          <a:xfrm>
            <a:off x="349416" y="1418970"/>
            <a:ext cx="172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T Commons Medium" panose="02000806040000020004" pitchFamily="2" charset="77"/>
              </a:rPr>
              <a:t>Main Features</a:t>
            </a:r>
            <a:endParaRPr lang="zh-CN" altLang="en-US" b="1" dirty="0">
              <a:latin typeface="TT Commons Medium" panose="02000806040000020004" pitchFamily="2" charset="77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6D395443-C555-3F4E-A89F-0A7A0B2796D1}"/>
              </a:ext>
            </a:extLst>
          </p:cNvPr>
          <p:cNvSpPr txBox="1"/>
          <p:nvPr/>
        </p:nvSpPr>
        <p:spPr>
          <a:xfrm>
            <a:off x="362690" y="1788302"/>
            <a:ext cx="33531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TT Commons Light" panose="02000506020000020004" pitchFamily="2" charset="0"/>
              </a:rPr>
              <a:t>Connect Two INFINIBAR Lights </a:t>
            </a:r>
            <a:r>
              <a:rPr lang="en-US" sz="1200" dirty="0">
                <a:latin typeface="TT Commons Light" panose="02000506020000020004" pitchFamily="2" charset="0"/>
              </a:rPr>
              <a:t>onto a 120º flat Bracket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Commons Light" panose="02000506020000020004" pitchFamily="2" charset="0"/>
              </a:rPr>
              <a:t>Use </a:t>
            </a:r>
            <a:r>
              <a:rPr lang="en-US" sz="1200" b="1" dirty="0">
                <a:latin typeface="TT Commons Light" panose="02000506020000020004" pitchFamily="2" charset="0"/>
              </a:rPr>
              <a:t>Six INFINIBAR Triangle Flat Connectors </a:t>
            </a:r>
            <a:r>
              <a:rPr lang="en-US" sz="1200" dirty="0">
                <a:latin typeface="TT Commons Light" panose="02000506020000020004" pitchFamily="2" charset="0"/>
              </a:rPr>
              <a:t>to build a </a:t>
            </a:r>
            <a:r>
              <a:rPr lang="en-US" sz="1200" b="1" dirty="0">
                <a:latin typeface="TT Commons Light" panose="02000506020000020004" pitchFamily="2" charset="0"/>
              </a:rPr>
              <a:t>Flat Hexagonal Lighting Fixture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TT Commons Light" panose="02000506020000020004" pitchFamily="2" charset="0"/>
              </a:rPr>
              <a:t>Create Wrapping Lighting Fixtures</a:t>
            </a:r>
            <a:endParaRPr lang="en-US" sz="1200" dirty="0">
              <a:latin typeface="TT Commons Light" panose="0200050602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TT Commons Light" panose="02000506020000020004" pitchFamily="2" charset="0"/>
              </a:rPr>
              <a:t>AC Power Passthrough </a:t>
            </a:r>
            <a:r>
              <a:rPr lang="en-US" sz="1200" dirty="0">
                <a:latin typeface="TT Commons Light" panose="02000506020000020004" pitchFamily="2" charset="0"/>
              </a:rPr>
              <a:t>for Both Connected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Commons Light" panose="02000506020000020004" pitchFamily="2" charset="0"/>
              </a:rPr>
              <a:t>Secure each INFINIBAR safely with </a:t>
            </a:r>
            <a:r>
              <a:rPr lang="en-US" sz="1200" b="1" dirty="0">
                <a:latin typeface="TT Commons Light" panose="02000506020000020004" pitchFamily="2" charset="0"/>
              </a:rPr>
              <a:t>Three Captive 5mm Hex Screws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Commons Light" panose="02000506020000020004" pitchFamily="2" charset="0"/>
              </a:rPr>
              <a:t>All metal 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T Commons Light" panose="0200050602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T Commons Light" panose="0200050602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T Commons Light" panose="0200050602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T Commons Light" panose="02000506020000020004" pitchFamily="2" charset="0"/>
            </a:endParaRPr>
          </a:p>
        </p:txBody>
      </p:sp>
      <p:graphicFrame>
        <p:nvGraphicFramePr>
          <p:cNvPr id="13" name="表格 27">
            <a:extLst>
              <a:ext uri="{FF2B5EF4-FFF2-40B4-BE49-F238E27FC236}">
                <a16:creationId xmlns:a16="http://schemas.microsoft.com/office/drawing/2014/main" id="{564585A6-FC83-7CB2-AE8D-82BE45388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25836"/>
              </p:ext>
            </p:extLst>
          </p:nvPr>
        </p:nvGraphicFramePr>
        <p:xfrm>
          <a:off x="3943804" y="5593213"/>
          <a:ext cx="3370986" cy="10448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27707">
                  <a:extLst>
                    <a:ext uri="{9D8B030D-6E8A-4147-A177-3AD203B41FA5}">
                      <a16:colId xmlns:a16="http://schemas.microsoft.com/office/drawing/2014/main" val="3124135644"/>
                    </a:ext>
                  </a:extLst>
                </a:gridCol>
                <a:gridCol w="643279">
                  <a:extLst>
                    <a:ext uri="{9D8B030D-6E8A-4147-A177-3AD203B41FA5}">
                      <a16:colId xmlns:a16="http://schemas.microsoft.com/office/drawing/2014/main" val="4135501889"/>
                    </a:ext>
                  </a:extLst>
                </a:gridCol>
              </a:tblGrid>
              <a:tr h="138319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Name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Qty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471399"/>
                  </a:ext>
                </a:extLst>
              </a:tr>
              <a:tr h="138319"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INFINIBAR Hexagon Flat Connector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6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830693"/>
                  </a:ext>
                </a:extLst>
              </a:tr>
              <a:tr h="138319"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1/4-20in Eye Bolt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6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75209"/>
                  </a:ext>
                </a:extLst>
              </a:tr>
              <a:tr h="138319"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5mm Hex Wrench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533945"/>
                  </a:ext>
                </a:extLst>
              </a:tr>
            </a:tbl>
          </a:graphicData>
        </a:graphic>
      </p:graphicFrame>
      <p:sp>
        <p:nvSpPr>
          <p:cNvPr id="17" name="文本框 24">
            <a:extLst>
              <a:ext uri="{FF2B5EF4-FFF2-40B4-BE49-F238E27FC236}">
                <a16:creationId xmlns:a16="http://schemas.microsoft.com/office/drawing/2014/main" id="{A6CE0E5E-C86C-D51D-EE3C-FBDAE53DBB7D}"/>
              </a:ext>
            </a:extLst>
          </p:cNvPr>
          <p:cNvSpPr txBox="1"/>
          <p:nvPr/>
        </p:nvSpPr>
        <p:spPr>
          <a:xfrm>
            <a:off x="3854086" y="5251361"/>
            <a:ext cx="228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T Commons Medium" panose="02000806040000020004" pitchFamily="2" charset="77"/>
              </a:rPr>
              <a:t>What’s in the Box</a:t>
            </a:r>
            <a:endParaRPr lang="zh-CN" altLang="en-US" b="1" dirty="0">
              <a:latin typeface="TT Commons Medium" panose="02000806040000020004" pitchFamily="2" charset="77"/>
            </a:endParaRPr>
          </a:p>
        </p:txBody>
      </p:sp>
      <p:sp>
        <p:nvSpPr>
          <p:cNvPr id="23" name="文本框 24">
            <a:extLst>
              <a:ext uri="{FF2B5EF4-FFF2-40B4-BE49-F238E27FC236}">
                <a16:creationId xmlns:a16="http://schemas.microsoft.com/office/drawing/2014/main" id="{BA6A912B-6136-4207-64C7-A0BAB6EEC695}"/>
              </a:ext>
            </a:extLst>
          </p:cNvPr>
          <p:cNvSpPr txBox="1"/>
          <p:nvPr/>
        </p:nvSpPr>
        <p:spPr>
          <a:xfrm>
            <a:off x="3854467" y="234784"/>
            <a:ext cx="228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T Commons Medium" panose="02000806040000020004" pitchFamily="2" charset="77"/>
              </a:rPr>
              <a:t>Product Description</a:t>
            </a:r>
            <a:endParaRPr lang="zh-CN" altLang="en-US" b="1" dirty="0">
              <a:latin typeface="TT Commons Medium" panose="02000806040000020004" pitchFamily="2" charset="77"/>
            </a:endParaRPr>
          </a:p>
        </p:txBody>
      </p:sp>
      <p:sp>
        <p:nvSpPr>
          <p:cNvPr id="2" name="文本框 17">
            <a:extLst>
              <a:ext uri="{FF2B5EF4-FFF2-40B4-BE49-F238E27FC236}">
                <a16:creationId xmlns:a16="http://schemas.microsoft.com/office/drawing/2014/main" id="{BB5AA784-C721-D17D-3FD1-980C6906823D}"/>
              </a:ext>
            </a:extLst>
          </p:cNvPr>
          <p:cNvSpPr txBox="1"/>
          <p:nvPr/>
        </p:nvSpPr>
        <p:spPr>
          <a:xfrm>
            <a:off x="3854086" y="6714017"/>
            <a:ext cx="307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T Commons Medium" panose="02000806040000020004" pitchFamily="2" charset="77"/>
              </a:rPr>
              <a:t>Sales &amp; Shipping Information</a:t>
            </a:r>
            <a:endParaRPr lang="zh-CN" altLang="en-US" b="1" dirty="0">
              <a:latin typeface="TT Commons Medium" panose="02000806040000020004" pitchFamily="2" charset="77"/>
            </a:endParaRPr>
          </a:p>
        </p:txBody>
      </p:sp>
      <p:graphicFrame>
        <p:nvGraphicFramePr>
          <p:cNvPr id="4" name="表格 19">
            <a:extLst>
              <a:ext uri="{FF2B5EF4-FFF2-40B4-BE49-F238E27FC236}">
                <a16:creationId xmlns:a16="http://schemas.microsoft.com/office/drawing/2014/main" id="{F0D34656-5AB4-2024-1AF5-18DFB2DA9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34241"/>
              </p:ext>
            </p:extLst>
          </p:nvPr>
        </p:nvGraphicFramePr>
        <p:xfrm>
          <a:off x="3935643" y="7077363"/>
          <a:ext cx="3370926" cy="2667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43732">
                  <a:extLst>
                    <a:ext uri="{9D8B030D-6E8A-4147-A177-3AD203B41FA5}">
                      <a16:colId xmlns:a16="http://schemas.microsoft.com/office/drawing/2014/main" val="3963615870"/>
                    </a:ext>
                  </a:extLst>
                </a:gridCol>
                <a:gridCol w="2027194">
                  <a:extLst>
                    <a:ext uri="{9D8B030D-6E8A-4147-A177-3AD203B41FA5}">
                      <a16:colId xmlns:a16="http://schemas.microsoft.com/office/drawing/2014/main" val="2966704742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Product Name</a:t>
                      </a:r>
                      <a:endParaRPr lang="zh-CN" altLang="en-US" sz="1100" b="1" dirty="0">
                        <a:latin typeface="TT Commons Light" panose="02000506020000020004" pitchFamily="2" charset="77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T Commons Light" panose="02000506020000020004" pitchFamily="2" charset="77"/>
                        </a:rPr>
                        <a:t>INFINIBAR Hexagon Flat Connector</a:t>
                      </a:r>
                      <a:endParaRPr lang="zh-CN" altLang="en-US" sz="1100" b="0" dirty="0">
                        <a:latin typeface="TT Commons Light" panose="02000506020000020004" pitchFamily="2" charset="77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73282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SKU</a:t>
                      </a:r>
                      <a:endParaRPr lang="zh-CN" altLang="en-US" sz="1100" b="1" dirty="0">
                        <a:latin typeface="TT Commons Light" panose="02000506020000020004" pitchFamily="2" charset="77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effectLst/>
                          <a:latin typeface="TT Commons Light" panose="02000506020000020004" pitchFamily="2" charset="77"/>
                        </a:rPr>
                        <a:t>APD0300A33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53863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UPC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effectLst/>
                          <a:latin typeface="TT Commons Light" panose="02000506020000020004" pitchFamily="2" charset="77"/>
                        </a:rPr>
                        <a:t>6971842186198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21472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Packing Dimensions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24.2 x 16.9 x 9.1cm </a:t>
                      </a:r>
                    </a:p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9.5 x 6.7 x 3.6in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767828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Net Weight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T Commons Light" panose="02000506020000020004" pitchFamily="2" charset="77"/>
                        </a:rPr>
                        <a:t>852g / 1.88lbs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28075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Gross Weight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T Commons Light" panose="02000506020000020004" pitchFamily="2" charset="77"/>
                        </a:rPr>
                        <a:t>1.01kg / 2.22lbs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93708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Carton Quantity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T Commons Light" panose="02000506020000020004" pitchFamily="2" charset="77"/>
                        </a:rPr>
                        <a:t>14 pcs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858878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Carton Dimensions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T Commons Light" panose="02000506020000020004" pitchFamily="2" charset="77"/>
                        </a:rPr>
                        <a:t>50.0 x 38.5 x 37.5cm</a:t>
                      </a:r>
                    </a:p>
                    <a:p>
                      <a:pPr algn="ctr"/>
                      <a:r>
                        <a:rPr lang="en-US" altLang="zh-CN" sz="1100" b="0" dirty="0">
                          <a:latin typeface="TT Commons Light" panose="02000506020000020004" pitchFamily="2" charset="77"/>
                        </a:rPr>
                        <a:t>19.7 x 15.2 x 14.8in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90422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TT Commons Light" panose="02000506020000020004" pitchFamily="2" charset="77"/>
                        </a:rPr>
                        <a:t>Carton Weight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T Commons Light" panose="02000506020000020004" pitchFamily="2" charset="77"/>
                        </a:rPr>
                        <a:t>15.41kg / 2.21lbs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397449"/>
                  </a:ext>
                </a:extLst>
              </a:tr>
            </a:tbl>
          </a:graphicData>
        </a:graphic>
      </p:graphicFrame>
      <p:graphicFrame>
        <p:nvGraphicFramePr>
          <p:cNvPr id="14" name="表格 27">
            <a:extLst>
              <a:ext uri="{FF2B5EF4-FFF2-40B4-BE49-F238E27FC236}">
                <a16:creationId xmlns:a16="http://schemas.microsoft.com/office/drawing/2014/main" id="{3C6B2994-5048-0125-5793-E410E0985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51761"/>
              </p:ext>
            </p:extLst>
          </p:nvPr>
        </p:nvGraphicFramePr>
        <p:xfrm>
          <a:off x="462469" y="3880646"/>
          <a:ext cx="3195386" cy="2612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69983">
                  <a:extLst>
                    <a:ext uri="{9D8B030D-6E8A-4147-A177-3AD203B41FA5}">
                      <a16:colId xmlns:a16="http://schemas.microsoft.com/office/drawing/2014/main" val="3124135644"/>
                    </a:ext>
                  </a:extLst>
                </a:gridCol>
                <a:gridCol w="2325403">
                  <a:extLst>
                    <a:ext uri="{9D8B030D-6E8A-4147-A177-3AD203B41FA5}">
                      <a16:colId xmlns:a16="http://schemas.microsoft.com/office/drawing/2014/main" val="4135501889"/>
                    </a:ext>
                  </a:extLst>
                </a:gridCol>
              </a:tblGrid>
              <a:tr h="138319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Weight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dirty="0">
                          <a:solidFill>
                            <a:schemeClr val="tx1"/>
                          </a:solidFill>
                          <a:latin typeface="TT Commons Light" panose="02000506020000020004" pitchFamily="2" charset="77"/>
                        </a:rPr>
                        <a:t>128g / 0.28lbs</a:t>
                      </a:r>
                      <a:endParaRPr lang="zh-CN" altLang="en-US" sz="1100" b="0" i="0" dirty="0">
                        <a:solidFill>
                          <a:schemeClr val="tx1"/>
                        </a:solidFill>
                        <a:latin typeface="TT Commons Light" panose="02000506020000020004" pitchFamily="2" charset="77"/>
                      </a:endParaRPr>
                    </a:p>
                  </a:txBody>
                  <a:tcPr marL="93582" marR="93582" marT="46791" marB="46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94591"/>
                  </a:ext>
                </a:extLst>
              </a:tr>
            </a:tbl>
          </a:graphicData>
        </a:graphic>
      </p:graphicFrame>
      <p:sp>
        <p:nvSpPr>
          <p:cNvPr id="15" name="文本框 24">
            <a:extLst>
              <a:ext uri="{FF2B5EF4-FFF2-40B4-BE49-F238E27FC236}">
                <a16:creationId xmlns:a16="http://schemas.microsoft.com/office/drawing/2014/main" id="{F034D197-A345-A7A8-5539-4F8E441B4C97}"/>
              </a:ext>
            </a:extLst>
          </p:cNvPr>
          <p:cNvSpPr txBox="1"/>
          <p:nvPr/>
        </p:nvSpPr>
        <p:spPr>
          <a:xfrm>
            <a:off x="372751" y="3538794"/>
            <a:ext cx="172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T Commons Medium" panose="02000806040000020004" pitchFamily="2" charset="77"/>
              </a:rPr>
              <a:t>Specifications</a:t>
            </a:r>
            <a:endParaRPr lang="zh-CN" altLang="en-US" b="1" dirty="0">
              <a:latin typeface="TT Commons Medium" panose="0200080604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6DCBB-778F-821C-F493-A6F3581106CE}"/>
              </a:ext>
            </a:extLst>
          </p:cNvPr>
          <p:cNvSpPr txBox="1"/>
          <p:nvPr/>
        </p:nvSpPr>
        <p:spPr>
          <a:xfrm>
            <a:off x="3850391" y="612692"/>
            <a:ext cx="3549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T Commons Light" panose="02000506020000020004" pitchFamily="2" charset="77"/>
              </a:rPr>
              <a:t>The INFINIBAR Hexagon Flat Connector is an all-metal mounting accessory that is designed to be used with any INFINIBAR (PB3/PB6/PB12) to create hexagonal or other uniquely angled lighting shapes. </a:t>
            </a:r>
          </a:p>
          <a:p>
            <a:pPr algn="just"/>
            <a:r>
              <a:rPr lang="en-US" sz="1200" dirty="0">
                <a:latin typeface="TT Commons Light" panose="02000506020000020004" pitchFamily="2" charset="77"/>
              </a:rPr>
              <a:t>Each connector features DC barrel connectors that allow the INFINIBARs to share power when being charged.</a:t>
            </a:r>
          </a:p>
          <a:p>
            <a:pPr algn="just"/>
            <a:r>
              <a:rPr lang="en-US" sz="1200" dirty="0">
                <a:latin typeface="TT Commons Light" panose="02000506020000020004" pitchFamily="2" charset="77"/>
              </a:rPr>
              <a:t>Each connector also features a ¼-20in screw thread for additional mounting with the included ¼-20in eye-bolts or other accessories.</a:t>
            </a:r>
          </a:p>
        </p:txBody>
      </p:sp>
      <p:sp>
        <p:nvSpPr>
          <p:cNvPr id="3" name="文本框 24">
            <a:extLst>
              <a:ext uri="{FF2B5EF4-FFF2-40B4-BE49-F238E27FC236}">
                <a16:creationId xmlns:a16="http://schemas.microsoft.com/office/drawing/2014/main" id="{763381F4-CE0E-6A42-BB2F-059EE9E50F03}"/>
              </a:ext>
            </a:extLst>
          </p:cNvPr>
          <p:cNvSpPr txBox="1"/>
          <p:nvPr/>
        </p:nvSpPr>
        <p:spPr>
          <a:xfrm>
            <a:off x="372751" y="4281292"/>
            <a:ext cx="216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T Commons Medium" panose="02000806040000020004" pitchFamily="2" charset="77"/>
              </a:rPr>
              <a:t>Target Audience</a:t>
            </a:r>
            <a:endParaRPr lang="zh-CN" altLang="en-US" b="1" dirty="0">
              <a:latin typeface="TT Commons Medium" panose="0200080604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BC27C-7791-15FB-B517-B2E1B340EBAB}"/>
              </a:ext>
            </a:extLst>
          </p:cNvPr>
          <p:cNvSpPr txBox="1"/>
          <p:nvPr/>
        </p:nvSpPr>
        <p:spPr>
          <a:xfrm>
            <a:off x="368676" y="4659200"/>
            <a:ext cx="337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T Commons Light" panose="02000506020000020004" pitchFamily="2" charset="77"/>
              </a:rPr>
              <a:t>The INFINIBAR Hexagon Flat Connector is ideal for users who want to create flat hexagonal or other uniquely angled lighting shapes using an array of INFINIBARS. </a:t>
            </a:r>
          </a:p>
        </p:txBody>
      </p:sp>
      <p:pic>
        <p:nvPicPr>
          <p:cNvPr id="20" name="Picture 19" descr="A picture containing game&#10;&#10;Description automatically generated">
            <a:extLst>
              <a:ext uri="{FF2B5EF4-FFF2-40B4-BE49-F238E27FC236}">
                <a16:creationId xmlns:a16="http://schemas.microsoft.com/office/drawing/2014/main" id="{63FA5561-1157-712F-E535-D2995950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037" y="4768906"/>
            <a:ext cx="4904175" cy="2751787"/>
          </a:xfrm>
          <a:prstGeom prst="rect">
            <a:avLst/>
          </a:prstGeom>
        </p:spPr>
      </p:pic>
      <p:pic>
        <p:nvPicPr>
          <p:cNvPr id="27" name="Picture 26" descr="A picture containing controller, remote, game&#10;&#10;Description automatically generated">
            <a:extLst>
              <a:ext uri="{FF2B5EF4-FFF2-40B4-BE49-F238E27FC236}">
                <a16:creationId xmlns:a16="http://schemas.microsoft.com/office/drawing/2014/main" id="{92E24DCC-68A4-5F46-1BBC-9886B2AA6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170" y="6815436"/>
            <a:ext cx="5615194" cy="31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22784</TotalTime>
  <Words>242</Words>
  <Application>Microsoft Macintosh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TT Commons Light</vt:lpstr>
      <vt:lpstr>TT Commons Medium</vt:lpstr>
      <vt:lpstr>Office 主题​​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 Steve</dc:creator>
  <cp:lastModifiedBy>Melody Roberts</cp:lastModifiedBy>
  <cp:revision>212</cp:revision>
  <cp:lastPrinted>2021-08-03T08:17:06Z</cp:lastPrinted>
  <dcterms:created xsi:type="dcterms:W3CDTF">2020-05-19T07:17:11Z</dcterms:created>
  <dcterms:modified xsi:type="dcterms:W3CDTF">2023-02-23T18:20:57Z</dcterms:modified>
</cp:coreProperties>
</file>